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39" r:id="rId2"/>
    <p:sldId id="335" r:id="rId3"/>
    <p:sldId id="336" r:id="rId4"/>
    <p:sldId id="361" r:id="rId5"/>
    <p:sldId id="365" r:id="rId6"/>
    <p:sldId id="367" r:id="rId7"/>
    <p:sldId id="368" r:id="rId8"/>
    <p:sldId id="342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1FB2C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26" autoAdjust="0"/>
    <p:restoredTop sz="94214" autoAdjust="0"/>
  </p:normalViewPr>
  <p:slideViewPr>
    <p:cSldViewPr>
      <p:cViewPr>
        <p:scale>
          <a:sx n="100" d="100"/>
          <a:sy n="100" d="100"/>
        </p:scale>
        <p:origin x="-3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474" cy="479399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4055" y="0"/>
            <a:ext cx="3169474" cy="479399"/>
          </a:xfrm>
          <a:prstGeom prst="rect">
            <a:avLst/>
          </a:prstGeom>
        </p:spPr>
        <p:txBody>
          <a:bodyPr vert="horz" lIns="95674" tIns="47837" rIns="95674" bIns="47837" rtlCol="0"/>
          <a:lstStyle>
            <a:lvl1pPr algn="r">
              <a:defRPr sz="1300"/>
            </a:lvl1pPr>
          </a:lstStyle>
          <a:p>
            <a:fld id="{3F943CBA-4844-4DFB-AB3C-95773E78253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49"/>
            <a:ext cx="3169474" cy="479399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4055" y="9120149"/>
            <a:ext cx="3169474" cy="479399"/>
          </a:xfrm>
          <a:prstGeom prst="rect">
            <a:avLst/>
          </a:prstGeom>
        </p:spPr>
        <p:txBody>
          <a:bodyPr vert="horz" lIns="95674" tIns="47837" rIns="95674" bIns="47837" rtlCol="0" anchor="b"/>
          <a:lstStyle>
            <a:lvl1pPr algn="r">
              <a:defRPr sz="1300"/>
            </a:lvl1pPr>
          </a:lstStyle>
          <a:p>
            <a:fld id="{C0D14290-2DF3-4A97-8A53-DE30751B66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/>
          <a:lstStyle>
            <a:lvl1pPr algn="r">
              <a:defRPr sz="1300"/>
            </a:lvl1pPr>
          </a:lstStyle>
          <a:p>
            <a:fld id="{D62AEAED-8C31-4197-AED9-955E850034E1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9" tIns="48330" rIns="96659" bIns="483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9" tIns="48330" rIns="96659" bIns="4833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9" tIns="48330" rIns="96659" bIns="48330" rtlCol="0" anchor="b"/>
          <a:lstStyle>
            <a:lvl1pPr algn="r">
              <a:defRPr sz="1300"/>
            </a:lvl1pPr>
          </a:lstStyle>
          <a:p>
            <a:fld id="{4C369AAB-B84F-4FE9-8164-30EF94BE96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no focus shift</a:t>
            </a:r>
          </a:p>
          <a:p>
            <a:r>
              <a:rPr lang="en-US" dirty="0" smtClean="0"/>
              <a:t>BOTTOM 400 nm shift</a:t>
            </a:r>
          </a:p>
          <a:p>
            <a:r>
              <a:rPr lang="en-US" dirty="0" smtClean="0"/>
              <a:t>Spatial</a:t>
            </a:r>
            <a:r>
              <a:rPr lang="en-US" baseline="0" dirty="0" smtClean="0"/>
              <a:t> scale:  Cell diameter approx 6 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AAB-B84F-4FE9-8164-30EF94BE96F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no focus shift</a:t>
            </a:r>
          </a:p>
          <a:p>
            <a:r>
              <a:rPr lang="en-US" dirty="0" smtClean="0"/>
              <a:t>BOTTOM 400 nm shift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369AAB-B84F-4FE9-8164-30EF94BE96F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BEEDE-63BA-4569-8994-D1C7534E1BFC}" type="datetimeFigureOut">
              <a:rPr lang="en-US" smtClean="0"/>
              <a:pPr/>
              <a:t>7/16/2013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55DBF-78F0-49DB-A558-7840F47741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0" y="685800"/>
            <a:ext cx="7620000" cy="310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90" dirty="0" smtClean="0">
                <a:solidFill>
                  <a:srgbClr val="FF0000"/>
                </a:solidFill>
              </a:rPr>
              <a:t>Chromatic Aberration and What It Could Mean To You.</a:t>
            </a:r>
          </a:p>
          <a:p>
            <a:endParaRPr lang="en-US" sz="4890" dirty="0" smtClean="0">
              <a:solidFill>
                <a:srgbClr val="FF0000"/>
              </a:solidFill>
            </a:endParaRPr>
          </a:p>
          <a:p>
            <a:endParaRPr lang="en-US" sz="489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316" y="714828"/>
            <a:ext cx="7097484" cy="1571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92D050"/>
                </a:solidFill>
              </a:rPr>
              <a:t>Chromatic Aberration and What It Could Mean To You.</a:t>
            </a:r>
            <a:endParaRPr lang="en-US" sz="4800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505200"/>
            <a:ext cx="7772400" cy="2849563"/>
          </a:xfrm>
        </p:spPr>
        <p:txBody>
          <a:bodyPr/>
          <a:lstStyle/>
          <a:p>
            <a:pPr indent="4763">
              <a:buNone/>
            </a:pPr>
            <a:r>
              <a:rPr lang="en-US" dirty="0" smtClean="0"/>
              <a:t>Often we want to image (and measure) the location of different color proteins inside cells.  XY registration is easy, but it is not so simple in Z.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5542" y="700314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25" dirty="0" smtClean="0"/>
              <a:t>Chromatic Aberration and What It Could Mean To You.</a:t>
            </a:r>
            <a:endParaRPr lang="en-US" sz="4825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48866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Michael Cammer   Dec. 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 </a:t>
            </a:r>
            <a:r>
              <a:rPr lang="en-US" sz="4900" dirty="0" smtClean="0">
                <a:latin typeface="Symbol" pitchFamily="18" charset="2"/>
              </a:rPr>
              <a:t>l</a:t>
            </a:r>
            <a:r>
              <a:rPr lang="en-US" dirty="0" smtClean="0"/>
              <a:t> of light focus at different Z axis positions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887171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150X Olympus objective well corrected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Emissions from 500 to 670 nm.</a:t>
            </a:r>
            <a:endParaRPr lang="en-US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181600" cy="405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057400" y="60960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/>
              <a:t>4umbeads_150X_Z020_XZ</a:t>
            </a:r>
            <a:endParaRPr lang="en-US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Example with </a:t>
            </a:r>
            <a:r>
              <a:rPr lang="en-US" sz="3600" dirty="0" err="1" smtClean="0"/>
              <a:t>transwell</a:t>
            </a:r>
            <a:r>
              <a:rPr lang="en-US" sz="3600" dirty="0" smtClean="0"/>
              <a:t> assay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3825" y="3962400"/>
            <a:ext cx="8229600" cy="1935163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1400" dirty="0" smtClean="0"/>
              <a:t>http://cammer.net/mld/instructions/710/transwellassays/index.html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8454371" cy="3504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343400"/>
            <a:ext cx="127063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199" y="4343400"/>
            <a:ext cx="582215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to calibrate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3810000" y="38100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This is caused by chromatic aberration. The reflection is at 488 nm and the </a:t>
            </a:r>
            <a:r>
              <a:rPr lang="en-US" sz="2400" dirty="0" err="1" smtClean="0"/>
              <a:t>multiphoton</a:t>
            </a:r>
            <a:r>
              <a:rPr lang="en-US" sz="2400" dirty="0" smtClean="0"/>
              <a:t> excitation is at 840 nm. </a:t>
            </a:r>
          </a:p>
          <a:p>
            <a:endParaRPr lang="en-US" sz="2400" dirty="0" smtClean="0"/>
          </a:p>
          <a:p>
            <a:r>
              <a:rPr lang="en-US" sz="2400" dirty="0" smtClean="0"/>
              <a:t>Based on measurements with beads, the focal point from one to the other wavelength shifts by approximately 3 um.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09600"/>
            <a:ext cx="6086104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10000"/>
            <a:ext cx="375077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Chromatic aberration a problem in TIRF too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762000"/>
            <a:ext cx="8153400" cy="590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Chromatic aberration a problem in TIRF too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" y="762000"/>
            <a:ext cx="8153400" cy="590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21387270">
            <a:off x="192549" y="2784055"/>
            <a:ext cx="8763000" cy="1569660"/>
          </a:xfrm>
          <a:prstGeom prst="rect">
            <a:avLst/>
          </a:prstGeom>
          <a:solidFill>
            <a:schemeClr val="accent3">
              <a:lumMod val="20000"/>
              <a:lumOff val="80000"/>
              <a:alpha val="59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outerShdw blurRad="355600" dist="12700" dir="9480000" sx="110000" sy="110000" algn="t" rotWithShape="0">
                    <a:schemeClr val="bg1"/>
                  </a:outerShdw>
                </a:effectLst>
              </a:rPr>
              <a:t>Detailed instructions at</a:t>
            </a:r>
          </a:p>
          <a:p>
            <a:r>
              <a:rPr lang="en-US" sz="3200" dirty="0" smtClean="0">
                <a:effectLst>
                  <a:outerShdw blurRad="355600" dist="12700" dir="9480000" sx="110000" sy="110000" algn="t" rotWithShape="0">
                    <a:schemeClr val="bg1"/>
                  </a:outerShdw>
                </a:effectLst>
              </a:rPr>
              <a:t>http://cammer.net/mld/instructions/nikon/focus/index.html</a:t>
            </a:r>
            <a:endParaRPr lang="en-US" sz="3200" dirty="0">
              <a:effectLst>
                <a:outerShdw blurRad="355600" dist="12700" dir="9480000" sx="110000" sy="110000" algn="t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When doing precise </a:t>
            </a:r>
            <a:r>
              <a:rPr lang="en-US" dirty="0" err="1" smtClean="0"/>
              <a:t>colocalization</a:t>
            </a:r>
            <a:r>
              <a:rPr lang="en-US" dirty="0" smtClean="0"/>
              <a:t>, need to check the offset of different wavelength probes along the optical axis.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When taking single optical section pictures of different probes, need to adjust focal planes appropriately.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7091</TotalTime>
  <Words>227</Words>
  <Application>Microsoft Office PowerPoint</Application>
  <PresentationFormat>On-screen Show (4:3)</PresentationFormat>
  <Paragraphs>30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Different l of light focus at different Z axis positions</vt:lpstr>
      <vt:lpstr>150X Olympus objective well corrected</vt:lpstr>
      <vt:lpstr>Example with transwell assay</vt:lpstr>
      <vt:lpstr>How to calibrate</vt:lpstr>
      <vt:lpstr>Chromatic aberration a problem in TIRF too</vt:lpstr>
      <vt:lpstr>Chromatic aberration a problem in TIRF too</vt:lpstr>
      <vt:lpstr>Conclusion</vt:lpstr>
    </vt:vector>
  </TitlesOfParts>
  <Company>NYU Langone Medical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Michael  Cammer</dc:title>
  <dc:creator>Michael Cammer</dc:creator>
  <cp:lastModifiedBy>Michael Cammer</cp:lastModifiedBy>
  <cp:revision>455</cp:revision>
  <dcterms:created xsi:type="dcterms:W3CDTF">2011-06-13T18:36:38Z</dcterms:created>
  <dcterms:modified xsi:type="dcterms:W3CDTF">2013-07-16T18:25:25Z</dcterms:modified>
</cp:coreProperties>
</file>